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7" r:id="rId3"/>
    <p:sldId id="268" r:id="rId4"/>
    <p:sldId id="26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03"/>
    <p:restoredTop sz="94681"/>
  </p:normalViewPr>
  <p:slideViewPr>
    <p:cSldViewPr snapToGrid="0" snapToObjects="1">
      <p:cViewPr varScale="1">
        <p:scale>
          <a:sx n="72" d="100"/>
          <a:sy n="72" d="100"/>
        </p:scale>
        <p:origin x="-726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1.png>
</file>

<file path=ppt/media/image12.png>
</file>

<file path=ppt/media/image13.png>
</file>

<file path=ppt/media/image14.png>
</file>

<file path=ppt/media/image2.png>
</file>

<file path=ppt/media/image2.tiff>
</file>

<file path=ppt/media/image3.png>
</file>

<file path=ppt/media/image3.tiff>
</file>

<file path=ppt/media/image4.png>
</file>

<file path=ppt/media/image5.png>
</file>

<file path=ppt/media/image7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8/24/2019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0.png"/><Relationship Id="rId7" Type="http://schemas.openxmlformats.org/officeDocument/2006/relationships/image" Target="../media/image1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5" Type="http://schemas.openxmlformats.org/officeDocument/2006/relationships/image" Target="../media/image90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NLP and Word Embeddings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30612" y="4026189"/>
            <a:ext cx="73198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Using word </a:t>
            </a:r>
            <a:r>
              <a:rPr lang="en-US" sz="6600"/>
              <a:t>embeddings</a:t>
            </a:r>
            <a:endParaRPr lang="en-US" sz="6600" dirty="0"/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Named entity recognition example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996203" y="3817418"/>
            <a:ext cx="108494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Sally       Johnson           is                an           orange         farmer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809375" y="1571618"/>
            <a:ext cx="10457538" cy="2220710"/>
            <a:chOff x="1683051" y="2538314"/>
            <a:chExt cx="7896710" cy="2220710"/>
          </a:xfrm>
        </p:grpSpPr>
        <p:cxnSp>
          <p:nvCxnSpPr>
            <p:cNvPr id="34" name="Straight Arrow Connector 33"/>
            <p:cNvCxnSpPr/>
            <p:nvPr/>
          </p:nvCxnSpPr>
          <p:spPr>
            <a:xfrm flipV="1">
              <a:off x="2119140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3531514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TextBox 35"/>
                <p:cNvSpPr txBox="1"/>
                <p:nvPr/>
              </p:nvSpPr>
              <p:spPr>
                <a:xfrm>
                  <a:off x="1683051" y="2553009"/>
                  <a:ext cx="87217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1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6" name="TextBox 3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83051" y="2553009"/>
                  <a:ext cx="872177" cy="461665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/>
                <p:cNvSpPr txBox="1"/>
                <p:nvPr/>
              </p:nvSpPr>
              <p:spPr>
                <a:xfrm>
                  <a:off x="3095916" y="2538314"/>
                  <a:ext cx="84635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1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7" name="TextBox 3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95916" y="2538314"/>
                  <a:ext cx="846357" cy="46166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8" name="Straight Arrow Connector 37"/>
            <p:cNvCxnSpPr/>
            <p:nvPr/>
          </p:nvCxnSpPr>
          <p:spPr>
            <a:xfrm>
              <a:off x="2660160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3996612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V="1">
              <a:off x="4943888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/>
                <p:cNvSpPr txBox="1"/>
                <p:nvPr/>
              </p:nvSpPr>
              <p:spPr>
                <a:xfrm>
                  <a:off x="4548388" y="2551731"/>
                  <a:ext cx="74740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2" name="TextBox 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8388" y="2551731"/>
                  <a:ext cx="747401" cy="461665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3" name="Straight Arrow Connector 42"/>
            <p:cNvCxnSpPr/>
            <p:nvPr/>
          </p:nvCxnSpPr>
          <p:spPr>
            <a:xfrm>
              <a:off x="5452514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Rectangle 98"/>
            <p:cNvSpPr/>
            <p:nvPr/>
          </p:nvSpPr>
          <p:spPr>
            <a:xfrm>
              <a:off x="1756406" y="3539345"/>
              <a:ext cx="782545" cy="67202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3121603" y="3539344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530816" y="3539344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6356262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7768636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TextBox 53"/>
                <p:cNvSpPr txBox="1"/>
                <p:nvPr/>
              </p:nvSpPr>
              <p:spPr>
                <a:xfrm>
                  <a:off x="5978849" y="2538314"/>
                  <a:ext cx="74740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4" name="TextBox 5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78849" y="2538314"/>
                  <a:ext cx="747401" cy="461665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TextBox 54"/>
                <p:cNvSpPr txBox="1"/>
                <p:nvPr/>
              </p:nvSpPr>
              <p:spPr>
                <a:xfrm>
                  <a:off x="7409310" y="2548841"/>
                  <a:ext cx="747401" cy="4658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5" name="TextBox 5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09310" y="2548841"/>
                  <a:ext cx="747401" cy="46583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6" name="Straight Arrow Connector 55"/>
            <p:cNvCxnSpPr/>
            <p:nvPr/>
          </p:nvCxnSpPr>
          <p:spPr>
            <a:xfrm>
              <a:off x="6840682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8244868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 flipV="1">
              <a:off x="9181010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TextBox 59"/>
                <p:cNvSpPr txBox="1"/>
                <p:nvPr/>
              </p:nvSpPr>
              <p:spPr>
                <a:xfrm>
                  <a:off x="8832360" y="2551151"/>
                  <a:ext cx="74740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0" name="TextBox 5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32360" y="2551151"/>
                  <a:ext cx="747401" cy="461665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1" name="Rectangle 80"/>
            <p:cNvSpPr/>
            <p:nvPr/>
          </p:nvSpPr>
          <p:spPr>
            <a:xfrm>
              <a:off x="7324703" y="3539344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8731396" y="3539344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5984716" y="3539344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7" name="Straight Arrow Connector 66"/>
            <p:cNvCxnSpPr/>
            <p:nvPr/>
          </p:nvCxnSpPr>
          <p:spPr>
            <a:xfrm flipV="1">
              <a:off x="2144191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3556565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flipV="1">
              <a:off x="4968939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 flipV="1">
              <a:off x="6381313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7793687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V="1">
              <a:off x="9206061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TextBox 100"/>
          <p:cNvSpPr txBox="1"/>
          <p:nvPr/>
        </p:nvSpPr>
        <p:spPr>
          <a:xfrm>
            <a:off x="996203" y="4767195"/>
            <a:ext cx="10780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Robert        Lin               is                an            apple         farmer</a:t>
            </a:r>
          </a:p>
        </p:txBody>
      </p:sp>
    </p:spTree>
    <p:extLst>
      <p:ext uri="{BB962C8B-B14F-4D97-AF65-F5344CB8AC3E}">
        <p14:creationId xmlns:p14="http://schemas.microsoft.com/office/powerpoint/2010/main" val="91241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Transfer learning and word embeddings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01354" y="1508443"/>
            <a:ext cx="11378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Learn word embeddings from large text corpus. (1-100B words) 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1354" y="2422929"/>
            <a:ext cx="83679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  (Or download pre-trained embedding online.) 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01354" y="3337415"/>
            <a:ext cx="1040220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2.  Transfer embedding to new task with smaller training set. 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 (say, 100k words)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7396" y="4682789"/>
            <a:ext cx="1114760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3.  Optional: Continue to finetune the word embeddings with new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  data.</a:t>
            </a:r>
          </a:p>
          <a:p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35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6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Relation to face encoding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542444" y="1508443"/>
            <a:ext cx="11373552" cy="3903049"/>
            <a:chOff x="635000" y="988102"/>
            <a:chExt cx="11373552" cy="3569804"/>
          </a:xfrm>
        </p:grpSpPr>
        <p:pic>
          <p:nvPicPr>
            <p:cNvPr id="59" name="Picture 58"/>
            <p:cNvPicPr>
              <a:picLocks noChangeAspect="1"/>
            </p:cNvPicPr>
            <p:nvPr/>
          </p:nvPicPr>
          <p:blipFill rotWithShape="1">
            <a:blip r:embed="rId2"/>
            <a:srcRect l="21000" r="9500" b="30387"/>
            <a:stretch/>
          </p:blipFill>
          <p:spPr>
            <a:xfrm>
              <a:off x="635000" y="1069206"/>
              <a:ext cx="1143692" cy="937250"/>
            </a:xfrm>
            <a:prstGeom prst="rect">
              <a:avLst/>
            </a:prstGeom>
          </p:spPr>
        </p:pic>
        <p:cxnSp>
          <p:nvCxnSpPr>
            <p:cNvPr id="60" name="Straight Arrow Connector 59"/>
            <p:cNvCxnSpPr/>
            <p:nvPr/>
          </p:nvCxnSpPr>
          <p:spPr>
            <a:xfrm>
              <a:off x="1998384" y="1549256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Cube 60"/>
            <p:cNvSpPr/>
            <p:nvPr/>
          </p:nvSpPr>
          <p:spPr>
            <a:xfrm>
              <a:off x="2683306" y="1078712"/>
              <a:ext cx="1137231" cy="1005479"/>
            </a:xfrm>
            <a:prstGeom prst="cube">
              <a:avLst>
                <a:gd name="adj" fmla="val 3068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Arrow Connector 61"/>
            <p:cNvCxnSpPr/>
            <p:nvPr/>
          </p:nvCxnSpPr>
          <p:spPr>
            <a:xfrm>
              <a:off x="4156538" y="1549256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Cube 62"/>
            <p:cNvSpPr/>
            <p:nvPr/>
          </p:nvSpPr>
          <p:spPr>
            <a:xfrm>
              <a:off x="4828537" y="1078712"/>
              <a:ext cx="1137231" cy="1005479"/>
            </a:xfrm>
            <a:prstGeom prst="cube">
              <a:avLst>
                <a:gd name="adj" fmla="val 37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Arrow Connector 63"/>
            <p:cNvCxnSpPr/>
            <p:nvPr/>
          </p:nvCxnSpPr>
          <p:spPr>
            <a:xfrm>
              <a:off x="6280276" y="1549256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Cube 64"/>
            <p:cNvSpPr/>
            <p:nvPr/>
          </p:nvSpPr>
          <p:spPr>
            <a:xfrm>
              <a:off x="7060015" y="1214439"/>
              <a:ext cx="788307" cy="669638"/>
            </a:xfrm>
            <a:prstGeom prst="cube">
              <a:avLst>
                <a:gd name="adj" fmla="val 4603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8" name="Straight Arrow Connector 77"/>
            <p:cNvCxnSpPr/>
            <p:nvPr/>
          </p:nvCxnSpPr>
          <p:spPr>
            <a:xfrm>
              <a:off x="8089507" y="1549256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8935968" y="988102"/>
              <a:ext cx="348923" cy="11223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8970860" y="1009934"/>
              <a:ext cx="279138" cy="2468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8970860" y="1319491"/>
              <a:ext cx="279138" cy="2468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8970860" y="1841573"/>
              <a:ext cx="279138" cy="2468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TextBox 90"/>
                <p:cNvSpPr txBox="1"/>
                <p:nvPr/>
              </p:nvSpPr>
              <p:spPr>
                <a:xfrm>
                  <a:off x="9046814" y="1548376"/>
                  <a:ext cx="127230" cy="24921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⋮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91" name="TextBox 9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46814" y="1548376"/>
                  <a:ext cx="127230" cy="24921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38095" r="-42857" b="-88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0" name="Straight Arrow Connector 79"/>
            <p:cNvCxnSpPr/>
            <p:nvPr/>
          </p:nvCxnSpPr>
          <p:spPr>
            <a:xfrm>
              <a:off x="9536058" y="1664834"/>
              <a:ext cx="700998" cy="65576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Rectangle 57"/>
                <p:cNvSpPr/>
                <p:nvPr/>
              </p:nvSpPr>
              <p:spPr>
                <a:xfrm>
                  <a:off x="768259" y="2030306"/>
                  <a:ext cx="810029" cy="4949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58" name="Rectangle 5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8259" y="2030306"/>
                  <a:ext cx="810029" cy="49491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7" name="Straight Arrow Connector 96"/>
            <p:cNvCxnSpPr/>
            <p:nvPr/>
          </p:nvCxnSpPr>
          <p:spPr>
            <a:xfrm>
              <a:off x="1998384" y="3536734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Cube 97"/>
            <p:cNvSpPr/>
            <p:nvPr/>
          </p:nvSpPr>
          <p:spPr>
            <a:xfrm>
              <a:off x="2683306" y="3066197"/>
              <a:ext cx="1137231" cy="1005480"/>
            </a:xfrm>
            <a:prstGeom prst="cube">
              <a:avLst>
                <a:gd name="adj" fmla="val 3068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9" name="Straight Arrow Connector 98"/>
            <p:cNvCxnSpPr/>
            <p:nvPr/>
          </p:nvCxnSpPr>
          <p:spPr>
            <a:xfrm>
              <a:off x="4156538" y="3536734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ube 99"/>
            <p:cNvSpPr/>
            <p:nvPr/>
          </p:nvSpPr>
          <p:spPr>
            <a:xfrm>
              <a:off x="4828537" y="3066197"/>
              <a:ext cx="1137231" cy="1005480"/>
            </a:xfrm>
            <a:prstGeom prst="cube">
              <a:avLst>
                <a:gd name="adj" fmla="val 37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Arrow Connector 100"/>
            <p:cNvCxnSpPr/>
            <p:nvPr/>
          </p:nvCxnSpPr>
          <p:spPr>
            <a:xfrm>
              <a:off x="6280276" y="3536734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Cube 101"/>
            <p:cNvSpPr/>
            <p:nvPr/>
          </p:nvSpPr>
          <p:spPr>
            <a:xfrm>
              <a:off x="7060015" y="3201921"/>
              <a:ext cx="788307" cy="669637"/>
            </a:xfrm>
            <a:prstGeom prst="cube">
              <a:avLst>
                <a:gd name="adj" fmla="val 4603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Arrow Connector 102"/>
            <p:cNvCxnSpPr/>
            <p:nvPr/>
          </p:nvCxnSpPr>
          <p:spPr>
            <a:xfrm>
              <a:off x="8089507" y="3536734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4" name="Group 103"/>
            <p:cNvGrpSpPr/>
            <p:nvPr/>
          </p:nvGrpSpPr>
          <p:grpSpPr>
            <a:xfrm>
              <a:off x="8935968" y="2975566"/>
              <a:ext cx="348923" cy="1122310"/>
              <a:chOff x="9004300" y="1249122"/>
              <a:chExt cx="342900" cy="1247457"/>
            </a:xfrm>
          </p:grpSpPr>
          <p:sp>
            <p:nvSpPr>
              <p:cNvPr id="112" name="Rectangle 111"/>
              <p:cNvSpPr/>
              <p:nvPr/>
            </p:nvSpPr>
            <p:spPr>
              <a:xfrm>
                <a:off x="9004300" y="1249122"/>
                <a:ext cx="342900" cy="124745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/>
              <p:cNvSpPr/>
              <p:nvPr/>
            </p:nvSpPr>
            <p:spPr>
              <a:xfrm>
                <a:off x="9038590" y="1273395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9038590" y="1617488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9038590" y="2197769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6" name="TextBox 115"/>
                  <p:cNvSpPr txBox="1"/>
                  <p:nvPr/>
                </p:nvSpPr>
                <p:spPr>
                  <a:xfrm>
                    <a:off x="9113233" y="1871872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16" name="TextBox 11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113233" y="1871872"/>
                    <a:ext cx="125034" cy="276999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l="-38095" r="-42857" b="-88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105" name="Straight Arrow Connector 104"/>
            <p:cNvCxnSpPr/>
            <p:nvPr/>
          </p:nvCxnSpPr>
          <p:spPr>
            <a:xfrm flipV="1">
              <a:off x="9536058" y="2843272"/>
              <a:ext cx="732398" cy="69256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6" name="Group 105"/>
            <p:cNvGrpSpPr/>
            <p:nvPr/>
          </p:nvGrpSpPr>
          <p:grpSpPr>
            <a:xfrm>
              <a:off x="10398520" y="1989207"/>
              <a:ext cx="348923" cy="1122309"/>
              <a:chOff x="9004300" y="1445989"/>
              <a:chExt cx="342900" cy="1247457"/>
            </a:xfrm>
          </p:grpSpPr>
          <p:sp>
            <p:nvSpPr>
              <p:cNvPr id="107" name="Rectangle 106"/>
              <p:cNvSpPr/>
              <p:nvPr/>
            </p:nvSpPr>
            <p:spPr>
              <a:xfrm>
                <a:off x="9004300" y="1445989"/>
                <a:ext cx="342900" cy="124745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9038590" y="1470254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9038590" y="1814339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9038590" y="2394628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1" name="TextBox 110"/>
                  <p:cNvSpPr txBox="1"/>
                  <p:nvPr/>
                </p:nvSpPr>
                <p:spPr>
                  <a:xfrm>
                    <a:off x="9113233" y="2068737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11" name="TextBox 11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113233" y="2068737"/>
                    <a:ext cx="125034" cy="276999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l="-38095" r="-42857" b="-88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pic>
          <p:nvPicPr>
            <p:cNvPr id="96" name="Picture 95"/>
            <p:cNvPicPr>
              <a:picLocks noChangeAspect="1"/>
            </p:cNvPicPr>
            <p:nvPr/>
          </p:nvPicPr>
          <p:blipFill rotWithShape="1">
            <a:blip r:embed="rId6"/>
            <a:srcRect l="26666" t="19191" r="26297" b="37212"/>
            <a:stretch/>
          </p:blipFill>
          <p:spPr>
            <a:xfrm>
              <a:off x="635000" y="3100305"/>
              <a:ext cx="1143692" cy="93725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Rectangle 93"/>
                <p:cNvSpPr/>
                <p:nvPr/>
              </p:nvSpPr>
              <p:spPr>
                <a:xfrm>
                  <a:off x="768259" y="4062996"/>
                  <a:ext cx="842089" cy="4949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sz="2800" i="1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4" name="Rectangle 9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8259" y="4062996"/>
                  <a:ext cx="842089" cy="49491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7" name="Straight Arrow Connector 116"/>
            <p:cNvCxnSpPr/>
            <p:nvPr/>
          </p:nvCxnSpPr>
          <p:spPr>
            <a:xfrm>
              <a:off x="10908907" y="2618730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11535602" y="2320605"/>
                  <a:ext cx="47295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535602" y="2320605"/>
                  <a:ext cx="472950" cy="523220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8" name="TextBox 117"/>
          <p:cNvSpPr txBox="1"/>
          <p:nvPr/>
        </p:nvSpPr>
        <p:spPr>
          <a:xfrm>
            <a:off x="-45417" y="6477024"/>
            <a:ext cx="7685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Taigman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et. al., 2014. </a:t>
            </a:r>
            <a:r>
              <a:rPr lang="en-US" sz="1600">
                <a:latin typeface="Century Schoolbook" charset="0"/>
                <a:ea typeface="Century Schoolbook" charset="0"/>
                <a:cs typeface="Century Schoolbook" charset="0"/>
              </a:rPr>
              <a:t>DeepFace: 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C</a:t>
            </a:r>
            <a:r>
              <a:rPr lang="en-US" sz="1600">
                <a:latin typeface="Century Schoolbook" charset="0"/>
                <a:ea typeface="Century Schoolbook" charset="0"/>
                <a:cs typeface="Century Schoolbook" charset="0"/>
              </a:rPr>
              <a:t>losing 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the gap to human level performance]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xmlns="" id="{DB1CB85B-985A-4F7B-9831-3C4A5E5CAFBA}"/>
                  </a:ext>
                </a:extLst>
              </p:cNvPr>
              <p:cNvSpPr txBox="1"/>
              <p:nvPr/>
            </p:nvSpPr>
            <p:spPr>
              <a:xfrm>
                <a:off x="8559488" y="2735522"/>
                <a:ext cx="1068306" cy="4769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charset="0"/>
                        </a:rPr>
                        <m:t>f</m:t>
                      </m:r>
                      <m:r>
                        <a:rPr lang="en-US" sz="2400" b="0" i="0" smtClean="0"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)</m:t>
                          </m:r>
                        </m:sup>
                      </m:sSup>
                      <m:r>
                        <a:rPr lang="en-US" sz="2400" b="0" i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DB1CB85B-985A-4F7B-9831-3C4A5E5CAF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9488" y="2735522"/>
                <a:ext cx="1068306" cy="476990"/>
              </a:xfrm>
              <a:prstGeom prst="rect">
                <a:avLst/>
              </a:prstGeom>
              <a:blipFill>
                <a:blip r:embed="rId9"/>
                <a:stretch>
                  <a:fillRect r="-1714" b="-17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xmlns="" id="{9A6B0060-9FF9-4921-8B1C-BA7B3C33F6DD}"/>
                  </a:ext>
                </a:extLst>
              </p:cNvPr>
              <p:cNvSpPr txBox="1"/>
              <p:nvPr/>
            </p:nvSpPr>
            <p:spPr>
              <a:xfrm>
                <a:off x="8559488" y="4920251"/>
                <a:ext cx="1095556" cy="4769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latin typeface="Cambria Math" charset="0"/>
                        </a:rPr>
                        <m:t>f</m:t>
                      </m:r>
                      <m:r>
                        <a:rPr lang="en-US" sz="2400" smtClean="0"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400" i="1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i="1">
                              <a:latin typeface="Cambria Math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)</m:t>
                          </m:r>
                        </m:sup>
                      </m:sSup>
                      <m:r>
                        <a:rPr lang="en-US" sz="240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9A6B0060-9FF9-4921-8B1C-BA7B3C33F6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9488" y="4920251"/>
                <a:ext cx="1095556" cy="476990"/>
              </a:xfrm>
              <a:prstGeom prst="rect">
                <a:avLst/>
              </a:prstGeom>
              <a:blipFill>
                <a:blip r:embed="rId10"/>
                <a:stretch>
                  <a:fillRect r="-1111" b="-17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3642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7375</TotalTime>
  <Words>139</Words>
  <Application>Microsoft Office PowerPoint</Application>
  <PresentationFormat>Custom</PresentationFormat>
  <Paragraphs>29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NLP and Word Embeddings</vt:lpstr>
      <vt:lpstr>Named entity recognition example</vt:lpstr>
      <vt:lpstr>Transfer learning and word embeddings</vt:lpstr>
      <vt:lpstr>Relation to face encoding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Dr. Swakkhar Shatabda</cp:lastModifiedBy>
  <cp:revision>312</cp:revision>
  <dcterms:created xsi:type="dcterms:W3CDTF">2017-07-10T20:19:53Z</dcterms:created>
  <dcterms:modified xsi:type="dcterms:W3CDTF">2019-08-24T08:01:27Z</dcterms:modified>
</cp:coreProperties>
</file>

<file path=docProps/thumbnail.jpeg>
</file>